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93" r:id="rId2"/>
    <p:sldId id="303" r:id="rId3"/>
    <p:sldId id="304" r:id="rId4"/>
    <p:sldId id="316" r:id="rId5"/>
    <p:sldId id="318" r:id="rId6"/>
    <p:sldId id="319" r:id="rId7"/>
    <p:sldId id="322" r:id="rId8"/>
    <p:sldId id="320" r:id="rId9"/>
    <p:sldId id="323" r:id="rId10"/>
    <p:sldId id="321" r:id="rId11"/>
    <p:sldId id="317" r:id="rId12"/>
    <p:sldId id="324" r:id="rId13"/>
    <p:sldId id="29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05" r:id="rId22"/>
    <p:sldId id="314" r:id="rId23"/>
    <p:sldId id="301" r:id="rId24"/>
    <p:sldId id="315" r:id="rId25"/>
    <p:sldId id="313" r:id="rId26"/>
    <p:sldId id="294" r:id="rId27"/>
    <p:sldId id="296" r:id="rId28"/>
    <p:sldId id="297" r:id="rId29"/>
    <p:sldId id="299" r:id="rId30"/>
    <p:sldId id="300" r:id="rId31"/>
    <p:sldId id="298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980E"/>
    <a:srgbClr val="99EEFF"/>
    <a:srgbClr val="2DED15"/>
    <a:srgbClr val="CE7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125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BD54F2-45BC-3644-B0DF-2A13A87B1C02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368573-5371-864B-8398-EF47C6AA1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1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24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022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861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37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323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337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797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748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351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934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842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5C3FB-7F68-0C40-A651-9A84C6FB5973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99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downloads.yeastgenome.org/sequence/S288C_reference/orf_protein/)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192629"/>
            <a:ext cx="8000361" cy="1470025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FA980E"/>
                </a:solidFill>
              </a:rPr>
              <a:t>BLAST’d</a:t>
            </a:r>
            <a:r>
              <a:rPr lang="en-US" dirty="0" smtClean="0">
                <a:solidFill>
                  <a:srgbClr val="FA980E"/>
                </a:solidFill>
              </a:rPr>
              <a:t> things</a:t>
            </a:r>
            <a:r>
              <a:rPr lang="en-US" dirty="0" smtClean="0"/>
              <a:t>: </a:t>
            </a:r>
            <a:r>
              <a:rPr lang="en-US" sz="3600" dirty="0" smtClean="0"/>
              <a:t>search and alignment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6055678"/>
            <a:ext cx="6400800" cy="802321"/>
          </a:xfrm>
        </p:spPr>
        <p:txBody>
          <a:bodyPr>
            <a:normAutofit/>
          </a:bodyPr>
          <a:lstStyle/>
          <a:p>
            <a:r>
              <a:rPr lang="en-US" dirty="0" smtClean="0"/>
              <a:t>Jesse </a:t>
            </a:r>
            <a:r>
              <a:rPr lang="en-US" dirty="0" smtClean="0"/>
              <a:t>Zaneveld</a:t>
            </a:r>
            <a:endParaRPr lang="en-US" dirty="0"/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0346"/>
            <a:ext cx="58293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52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7712" y="2828836"/>
            <a:ext cx="832529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/>
              <a:t>blastp</a:t>
            </a:r>
            <a:r>
              <a:rPr lang="en-US" sz="2800" b="1" dirty="0"/>
              <a:t> -query</a:t>
            </a:r>
            <a:r>
              <a:rPr lang="en-US" sz="2800" dirty="0"/>
              <a:t> </a:t>
            </a:r>
            <a:r>
              <a:rPr lang="en-US" sz="2800" dirty="0" err="1"/>
              <a:t>duck_delta_crystallin.fasta</a:t>
            </a:r>
            <a:r>
              <a:rPr lang="en-US" sz="2800" dirty="0"/>
              <a:t> </a:t>
            </a:r>
            <a:r>
              <a:rPr lang="en-US" sz="2800" b="1" dirty="0"/>
              <a:t>-subject</a:t>
            </a:r>
            <a:r>
              <a:rPr lang="en-US" sz="2800" dirty="0"/>
              <a:t> </a:t>
            </a:r>
            <a:r>
              <a:rPr lang="en-US" sz="2800" dirty="0" err="1"/>
              <a:t>orf_trans.fasta</a:t>
            </a:r>
            <a:r>
              <a:rPr lang="en-US" sz="2800" dirty="0"/>
              <a:t> </a:t>
            </a:r>
            <a:r>
              <a:rPr lang="en-US" sz="2800" b="1" dirty="0"/>
              <a:t>-</a:t>
            </a:r>
            <a:r>
              <a:rPr lang="en-US" sz="2800" b="1" dirty="0" err="1"/>
              <a:t>evalue</a:t>
            </a:r>
            <a:r>
              <a:rPr lang="en-US" sz="2800" b="1" dirty="0"/>
              <a:t> 1e-4 -out </a:t>
            </a:r>
            <a:r>
              <a:rPr lang="en-US" sz="2800" dirty="0" err="1"/>
              <a:t>duck_vs_yeast.txt</a:t>
            </a:r>
            <a:r>
              <a:rPr lang="en-US" sz="2800" dirty="0"/>
              <a:t> </a:t>
            </a:r>
            <a:r>
              <a:rPr lang="en-US" sz="2800" b="1" dirty="0"/>
              <a:t>-</a:t>
            </a:r>
            <a:r>
              <a:rPr lang="en-US" sz="2800" b="1" dirty="0" err="1"/>
              <a:t>outfmt</a:t>
            </a:r>
            <a:r>
              <a:rPr lang="en-US" sz="2800" b="1" dirty="0"/>
              <a:t> </a:t>
            </a:r>
            <a:r>
              <a:rPr lang="en-US" sz="2800" dirty="0"/>
              <a:t>6</a:t>
            </a:r>
          </a:p>
          <a:p>
            <a:endParaRPr lang="en-US" sz="2800" dirty="0">
              <a:latin typeface="AndaleMon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7712" y="2307265"/>
            <a:ext cx="5119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 the database for the duck lens </a:t>
            </a:r>
            <a:r>
              <a:rPr lang="en-US" dirty="0" err="1" smtClean="0"/>
              <a:t>crystalin</a:t>
            </a:r>
            <a:r>
              <a:rPr lang="en-US" dirty="0" smtClean="0"/>
              <a:t> delta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280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7170" y="-472631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BLAST</a:t>
            </a:r>
            <a:r>
              <a:rPr lang="en-US" sz="3600" dirty="0" smtClean="0"/>
              <a:t>: Basic </a:t>
            </a:r>
            <a:r>
              <a:rPr lang="en-US" sz="3600" smtClean="0"/>
              <a:t>Local Alignment Search Tool</a:t>
            </a:r>
            <a:endParaRPr lang="en-US" sz="3600" dirty="0">
              <a:solidFill>
                <a:srgbClr val="CE7D0D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5720"/>
            <a:ext cx="3513385" cy="6735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85" y="1208409"/>
            <a:ext cx="6295066" cy="541567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09824" y="6488668"/>
            <a:ext cx="75384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smtClean="0">
                <a:solidFill>
                  <a:srgbClr val="FFC000"/>
                </a:solidFill>
              </a:rPr>
              <a:t>Source</a:t>
            </a:r>
            <a:r>
              <a:rPr lang="en-US" dirty="0" smtClean="0"/>
              <a:t>: </a:t>
            </a:r>
            <a:r>
              <a:rPr lang="en-US" sz="1100" dirty="0" smtClean="0"/>
              <a:t>http</a:t>
            </a:r>
            <a:r>
              <a:rPr lang="en-US" sz="1100" dirty="0"/>
              <a:t>://</a:t>
            </a:r>
            <a:r>
              <a:rPr lang="en-US" sz="1100" dirty="0" err="1"/>
              <a:t>www.metagenomics.wiki</a:t>
            </a:r>
            <a:r>
              <a:rPr lang="en-US" sz="1100" dirty="0"/>
              <a:t>/tools/blast/blastn-output-format-6</a:t>
            </a:r>
          </a:p>
        </p:txBody>
      </p:sp>
    </p:spTree>
    <p:extLst>
      <p:ext uri="{BB962C8B-B14F-4D97-AF65-F5344CB8AC3E}">
        <p14:creationId xmlns:p14="http://schemas.microsoft.com/office/powerpoint/2010/main" val="1930113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-1787114" y="207854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Exercise</a:t>
            </a:r>
            <a:r>
              <a:rPr lang="en-US" sz="3600" dirty="0" smtClean="0"/>
              <a:t>: What is going on?</a:t>
            </a:r>
            <a:endParaRPr lang="en-US" sz="3600" dirty="0">
              <a:solidFill>
                <a:srgbClr val="CE7D0D"/>
              </a:solidFill>
            </a:endParaRPr>
          </a:p>
        </p:txBody>
      </p:sp>
      <p:pic>
        <p:nvPicPr>
          <p:cNvPr id="8" name="Picture 7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85" y="4383349"/>
            <a:ext cx="2202121" cy="220212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4085" y="6211669"/>
            <a:ext cx="1876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Structure of Duck </a:t>
            </a:r>
          </a:p>
          <a:p>
            <a:r>
              <a:rPr lang="en-US" dirty="0" smtClean="0"/>
              <a:t>- </a:t>
            </a:r>
            <a:r>
              <a:rPr lang="en-US" dirty="0" err="1" smtClean="0"/>
              <a:t>crystallin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085" y="2091364"/>
            <a:ext cx="3289300" cy="2463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8811" y="2091363"/>
            <a:ext cx="3837502" cy="254443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714030" y="6087623"/>
            <a:ext cx="3443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Saccharomyces </a:t>
            </a:r>
            <a:r>
              <a:rPr lang="en-US" i="1" dirty="0" err="1" smtClean="0"/>
              <a:t>cerevisiae</a:t>
            </a:r>
            <a:r>
              <a:rPr lang="en-US" i="1" dirty="0" smtClean="0"/>
              <a:t> </a:t>
            </a:r>
            <a:r>
              <a:rPr lang="en-US" dirty="0" smtClean="0"/>
              <a:t>(a yeast)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2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98286" y="0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Global Alignment</a:t>
            </a:r>
            <a:r>
              <a:rPr lang="en-US" sz="3600" dirty="0" smtClean="0"/>
              <a:t>: Needleman-</a:t>
            </a:r>
            <a:r>
              <a:rPr lang="en-US" sz="3600" dirty="0" err="1" smtClean="0"/>
              <a:t>Wunsch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346472"/>
            <a:ext cx="9047238" cy="378763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Goal: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Find an optimal global alignment of two sequences, given a scoring scheme.</a:t>
            </a:r>
          </a:p>
          <a:p>
            <a:pPr algn="l"/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endParaRPr lang="en-US" b="1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r>
              <a:rPr lang="en-US" b="1" dirty="0" smtClean="0">
                <a:solidFill>
                  <a:srgbClr val="FA980E"/>
                </a:solidFill>
              </a:rPr>
              <a:t>Example: </a:t>
            </a:r>
          </a:p>
          <a:p>
            <a:pPr algn="l"/>
            <a:endParaRPr lang="en-US" b="1" dirty="0" smtClean="0">
              <a:solidFill>
                <a:srgbClr val="FA980E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96571" y="459355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Align two nucleotide sequences:</a:t>
            </a:r>
          </a:p>
          <a:p>
            <a:r>
              <a:rPr lang="en-US" dirty="0" smtClean="0"/>
              <a:t>GCATGCU</a:t>
            </a:r>
            <a:endParaRPr lang="en-US" dirty="0"/>
          </a:p>
          <a:p>
            <a:r>
              <a:rPr lang="en-US" dirty="0"/>
              <a:t>GATTACA</a:t>
            </a:r>
          </a:p>
        </p:txBody>
      </p:sp>
    </p:spTree>
    <p:extLst>
      <p:ext uri="{BB962C8B-B14F-4D97-AF65-F5344CB8AC3E}">
        <p14:creationId xmlns:p14="http://schemas.microsoft.com/office/powerpoint/2010/main" val="424230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98286" y="0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Global Alignment</a:t>
            </a:r>
            <a:r>
              <a:rPr lang="en-US" sz="3600" dirty="0" smtClean="0"/>
              <a:t>: Needleman-</a:t>
            </a:r>
            <a:r>
              <a:rPr lang="en-US" sz="3600" dirty="0" err="1" smtClean="0"/>
              <a:t>Wunsch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366388"/>
            <a:ext cx="9047238" cy="378763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Overview: </a:t>
            </a:r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1. Build a table showing possible alignments</a:t>
            </a:r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2. Decide on a scoring scheme</a:t>
            </a:r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3. Fill in  the table with scores</a:t>
            </a:r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4. Trace back through the table to find optimal alignment(s)</a:t>
            </a:r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endParaRPr lang="en-US" b="1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endParaRPr lang="en-US" b="1" dirty="0" smtClean="0">
              <a:solidFill>
                <a:srgbClr val="FA980E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11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98286" y="0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Global Alignment</a:t>
            </a:r>
            <a:r>
              <a:rPr lang="en-US" sz="3600" dirty="0" smtClean="0"/>
              <a:t>: Needleman-</a:t>
            </a:r>
            <a:r>
              <a:rPr lang="en-US" sz="3600" dirty="0" err="1" smtClean="0"/>
              <a:t>Wunsch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891581"/>
            <a:ext cx="9047238" cy="378763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1.  Build a Table: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endParaRPr lang="en-US" b="1" dirty="0" smtClean="0">
              <a:solidFill>
                <a:srgbClr val="FA980E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pic>
        <p:nvPicPr>
          <p:cNvPr id="6" name="Picture 5" descr="Screen Shot 2017-01-25 at 3.33.0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574" y="2825103"/>
            <a:ext cx="2495444" cy="32313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69070" y="6504629"/>
            <a:ext cx="48651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rgbClr val="FA980E"/>
                </a:solidFill>
              </a:rPr>
              <a:t>Source</a:t>
            </a:r>
            <a:r>
              <a:rPr lang="en-US" sz="1100" dirty="0"/>
              <a:t>: https://</a:t>
            </a:r>
            <a:r>
              <a:rPr lang="en-US" sz="1100" dirty="0" err="1"/>
              <a:t>en.wikipedia.org</a:t>
            </a:r>
            <a:r>
              <a:rPr lang="en-US" sz="1100" dirty="0"/>
              <a:t>/wiki/Needleman%E2%80%93Wunsch_algorithm</a:t>
            </a:r>
          </a:p>
        </p:txBody>
      </p:sp>
      <p:sp>
        <p:nvSpPr>
          <p:cNvPr id="8" name="Left Arrow 7"/>
          <p:cNvSpPr/>
          <p:nvPr/>
        </p:nvSpPr>
        <p:spPr>
          <a:xfrm rot="21366810">
            <a:off x="5444784" y="2678541"/>
            <a:ext cx="1614258" cy="598482"/>
          </a:xfrm>
          <a:prstGeom prst="leftArrow">
            <a:avLst/>
          </a:prstGeom>
          <a:solidFill>
            <a:srgbClr val="99EEFF"/>
          </a:solidFill>
          <a:effectLst>
            <a:outerShdw blurRad="40000" dist="23000" dir="5400000" rotWithShape="0">
              <a:srgbClr val="CCFFCC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811565" y="2766963"/>
            <a:ext cx="1265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Sequence 1</a:t>
            </a:r>
            <a:endParaRPr lang="en-US" dirty="0"/>
          </a:p>
        </p:txBody>
      </p:sp>
      <p:sp>
        <p:nvSpPr>
          <p:cNvPr id="10" name="Left Arrow 9"/>
          <p:cNvSpPr/>
          <p:nvPr/>
        </p:nvSpPr>
        <p:spPr>
          <a:xfrm rot="10601219">
            <a:off x="1034874" y="4320789"/>
            <a:ext cx="1614258" cy="598482"/>
          </a:xfrm>
          <a:prstGeom prst="leftArrow">
            <a:avLst/>
          </a:prstGeom>
          <a:solidFill>
            <a:srgbClr val="FA980E"/>
          </a:solidFill>
          <a:effectLst>
            <a:outerShdw blurRad="40000" dist="23000" dir="5400000" rotWithShape="0">
              <a:srgbClr val="CCFFCC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90149" y="4416467"/>
            <a:ext cx="1265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Sequence 2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811565" y="4965416"/>
            <a:ext cx="31574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Diagonal cells = no gaps (</a:t>
            </a:r>
            <a:r>
              <a:rPr lang="en-US" dirty="0" err="1" smtClean="0"/>
              <a:t>indels</a:t>
            </a:r>
            <a:r>
              <a:rPr lang="en-US" dirty="0" smtClean="0"/>
              <a:t>)</a:t>
            </a:r>
          </a:p>
          <a:p>
            <a:r>
              <a:rPr lang="en-US" dirty="0" smtClean="0"/>
              <a:t>Vertical line =all gaps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85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98286" y="0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Global Alignment</a:t>
            </a:r>
            <a:r>
              <a:rPr lang="en-US" sz="3600" dirty="0" smtClean="0"/>
              <a:t>: Needleman-</a:t>
            </a:r>
            <a:r>
              <a:rPr lang="en-US" sz="3600" dirty="0" err="1" smtClean="0"/>
              <a:t>Wunsch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891581"/>
            <a:ext cx="9047238" cy="378763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1. Pick a scoring scheme: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endParaRPr lang="en-US" b="1" dirty="0" smtClean="0">
              <a:solidFill>
                <a:srgbClr val="FA980E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69070" y="6504629"/>
            <a:ext cx="48651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rgbClr val="FA980E"/>
                </a:solidFill>
              </a:rPr>
              <a:t>Source</a:t>
            </a:r>
            <a:r>
              <a:rPr lang="en-US" sz="1100" dirty="0"/>
              <a:t>: https://</a:t>
            </a:r>
            <a:r>
              <a:rPr lang="en-US" sz="1100" dirty="0" err="1"/>
              <a:t>en.wikipedia.org</a:t>
            </a:r>
            <a:r>
              <a:rPr lang="en-US" sz="1100" dirty="0"/>
              <a:t>/wiki/Needleman%E2%80%93Wunsch_algorithm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13385" y="2915551"/>
            <a:ext cx="49254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simple scoring scheme:  all </a:t>
            </a:r>
            <a:r>
              <a:rPr lang="en-US" b="1" dirty="0" smtClean="0"/>
              <a:t>matches</a:t>
            </a:r>
            <a:r>
              <a:rPr lang="en-US" dirty="0" smtClean="0"/>
              <a:t> give 1 point,</a:t>
            </a:r>
          </a:p>
          <a:p>
            <a:r>
              <a:rPr lang="en-US" dirty="0" smtClean="0"/>
              <a:t>all </a:t>
            </a:r>
            <a:r>
              <a:rPr lang="en-US" b="1" dirty="0" smtClean="0"/>
              <a:t>mismatches</a:t>
            </a:r>
            <a:r>
              <a:rPr lang="en-US" dirty="0" smtClean="0"/>
              <a:t> -1 point.</a:t>
            </a:r>
          </a:p>
          <a:p>
            <a:endParaRPr lang="en-US" dirty="0"/>
          </a:p>
          <a:p>
            <a:r>
              <a:rPr lang="en-US" dirty="0" smtClean="0"/>
              <a:t>We also need to pick a </a:t>
            </a:r>
            <a:r>
              <a:rPr lang="en-US" b="1" dirty="0" smtClean="0"/>
              <a:t>gap penalty </a:t>
            </a:r>
          </a:p>
        </p:txBody>
      </p:sp>
      <p:pic>
        <p:nvPicPr>
          <p:cNvPr id="7" name="Picture 6" descr="Screen Shot 2017-01-25 at 3.46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116" y="2646617"/>
            <a:ext cx="1633734" cy="168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405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98286" y="0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Global Alignment</a:t>
            </a:r>
            <a:r>
              <a:rPr lang="en-US" sz="3600" dirty="0" smtClean="0"/>
              <a:t>: Needleman-</a:t>
            </a:r>
            <a:r>
              <a:rPr lang="en-US" sz="3600" dirty="0" err="1" smtClean="0"/>
              <a:t>Wunsch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891581"/>
            <a:ext cx="9047238" cy="378763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2. Pick a scoring scheme: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endParaRPr lang="en-US" b="1" dirty="0" smtClean="0">
              <a:solidFill>
                <a:srgbClr val="FA980E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69070" y="6504629"/>
            <a:ext cx="48651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rgbClr val="FA980E"/>
                </a:solidFill>
              </a:rPr>
              <a:t>Source</a:t>
            </a:r>
            <a:r>
              <a:rPr lang="en-US" sz="1100" dirty="0"/>
              <a:t>: https://</a:t>
            </a:r>
            <a:r>
              <a:rPr lang="en-US" sz="1100" dirty="0" err="1"/>
              <a:t>en.wikipedia.org</a:t>
            </a:r>
            <a:r>
              <a:rPr lang="en-US" sz="1100" dirty="0"/>
              <a:t>/wiki/Needleman%E2%80%93Wunsch_algorithm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13385" y="2701453"/>
            <a:ext cx="523728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simple scoring scheme:  all </a:t>
            </a:r>
            <a:r>
              <a:rPr lang="en-US" b="1" dirty="0" smtClean="0"/>
              <a:t>matches</a:t>
            </a:r>
            <a:r>
              <a:rPr lang="en-US" dirty="0" smtClean="0"/>
              <a:t> give 1 point,</a:t>
            </a:r>
          </a:p>
          <a:p>
            <a:r>
              <a:rPr lang="en-US" dirty="0" smtClean="0"/>
              <a:t>all </a:t>
            </a:r>
            <a:r>
              <a:rPr lang="en-US" b="1" dirty="0" smtClean="0"/>
              <a:t>mismatches</a:t>
            </a:r>
            <a:r>
              <a:rPr lang="en-US" dirty="0" smtClean="0"/>
              <a:t> -1 point.</a:t>
            </a:r>
          </a:p>
          <a:p>
            <a:endParaRPr lang="en-US" dirty="0"/>
          </a:p>
          <a:p>
            <a:r>
              <a:rPr lang="en-US" dirty="0" smtClean="0"/>
              <a:t>We also need to pick a </a:t>
            </a:r>
            <a:r>
              <a:rPr lang="en-US" b="1" dirty="0" smtClean="0"/>
              <a:t>gap penalty. </a:t>
            </a:r>
            <a:r>
              <a:rPr lang="en-US" dirty="0" smtClean="0"/>
              <a:t>A simple one is -1</a:t>
            </a:r>
          </a:p>
          <a:p>
            <a:r>
              <a:rPr lang="en-US" dirty="0" smtClean="0"/>
              <a:t>for any </a:t>
            </a:r>
            <a:r>
              <a:rPr lang="en-US" dirty="0" err="1" smtClean="0"/>
              <a:t>indel</a:t>
            </a:r>
            <a:r>
              <a:rPr lang="en-US" b="1" dirty="0" smtClean="0"/>
              <a:t> </a:t>
            </a:r>
          </a:p>
        </p:txBody>
      </p:sp>
      <p:pic>
        <p:nvPicPr>
          <p:cNvPr id="7" name="Picture 6" descr="Screen Shot 2017-01-25 at 3.46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116" y="2646617"/>
            <a:ext cx="1633734" cy="1686435"/>
          </a:xfrm>
          <a:prstGeom prst="rect">
            <a:avLst/>
          </a:prstGeom>
        </p:spPr>
      </p:pic>
      <p:pic>
        <p:nvPicPr>
          <p:cNvPr id="6" name="Picture 5" descr="Screen Shot 2017-01-25 at 3.47.17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116" y="4437752"/>
            <a:ext cx="1662775" cy="17228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513385" y="4437752"/>
            <a:ext cx="55811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more complex scoring scheme (this one is hypothetical)</a:t>
            </a:r>
          </a:p>
          <a:p>
            <a:endParaRPr lang="en-US" dirty="0"/>
          </a:p>
          <a:p>
            <a:r>
              <a:rPr lang="en-US" dirty="0" smtClean="0"/>
              <a:t>These are used to capture more biologically frequent </a:t>
            </a:r>
          </a:p>
          <a:p>
            <a:r>
              <a:rPr lang="en-US" dirty="0" smtClean="0"/>
              <a:t>changes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97829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98286" y="0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Global Alignment</a:t>
            </a:r>
            <a:r>
              <a:rPr lang="en-US" sz="3600" dirty="0" smtClean="0"/>
              <a:t>: Needleman-</a:t>
            </a:r>
            <a:r>
              <a:rPr lang="en-US" sz="3600" dirty="0" err="1" smtClean="0"/>
              <a:t>Wunsch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891581"/>
            <a:ext cx="9047238" cy="378763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3. Fill in scores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endParaRPr lang="en-US" b="1" dirty="0" smtClean="0">
              <a:solidFill>
                <a:srgbClr val="FA980E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69070" y="6504629"/>
            <a:ext cx="48651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rgbClr val="FA980E"/>
                </a:solidFill>
              </a:rPr>
              <a:t>Source</a:t>
            </a:r>
            <a:r>
              <a:rPr lang="en-US" sz="1100" dirty="0"/>
              <a:t>: https://</a:t>
            </a:r>
            <a:r>
              <a:rPr lang="en-US" sz="1100" dirty="0" err="1"/>
              <a:t>en.wikipedia.org</a:t>
            </a:r>
            <a:r>
              <a:rPr lang="en-US" sz="1100" dirty="0"/>
              <a:t>/wiki/Needleman%E2%80%93Wunsch_algorithm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62096" y="2606977"/>
            <a:ext cx="276124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Best score from left, above,</a:t>
            </a:r>
          </a:p>
          <a:p>
            <a:r>
              <a:rPr lang="en-US" dirty="0" smtClean="0"/>
              <a:t> or above-left</a:t>
            </a:r>
          </a:p>
          <a:p>
            <a:endParaRPr lang="en-US" dirty="0"/>
          </a:p>
          <a:p>
            <a:r>
              <a:rPr lang="en-US" dirty="0" smtClean="0"/>
              <a:t>+</a:t>
            </a:r>
          </a:p>
          <a:p>
            <a:endParaRPr lang="en-US" dirty="0"/>
          </a:p>
          <a:p>
            <a:r>
              <a:rPr lang="en-US" dirty="0" smtClean="0"/>
              <a:t>match/mismatch</a:t>
            </a:r>
          </a:p>
          <a:p>
            <a:r>
              <a:rPr lang="en-US" dirty="0" smtClean="0"/>
              <a:t>score if moving diagonally</a:t>
            </a:r>
          </a:p>
          <a:p>
            <a:endParaRPr lang="en-US" dirty="0"/>
          </a:p>
          <a:p>
            <a:r>
              <a:rPr lang="en-US" b="1" dirty="0" smtClean="0"/>
              <a:t>OR</a:t>
            </a:r>
          </a:p>
          <a:p>
            <a:endParaRPr lang="en-US" b="1" dirty="0"/>
          </a:p>
          <a:p>
            <a:r>
              <a:rPr lang="en-US" dirty="0" smtClean="0"/>
              <a:t>Gap penalty if moving up</a:t>
            </a:r>
          </a:p>
          <a:p>
            <a:r>
              <a:rPr lang="en-US" dirty="0" smtClean="0"/>
              <a:t>or down</a:t>
            </a:r>
            <a:endParaRPr lang="en-US" dirty="0"/>
          </a:p>
        </p:txBody>
      </p:sp>
      <p:pic>
        <p:nvPicPr>
          <p:cNvPr id="13" name="Picture 12" descr="Screen Shot 2017-01-25 at 3.33.0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574" y="2825103"/>
            <a:ext cx="2495444" cy="3231389"/>
          </a:xfrm>
          <a:prstGeom prst="rect">
            <a:avLst/>
          </a:prstGeom>
        </p:spPr>
      </p:pic>
      <p:sp>
        <p:nvSpPr>
          <p:cNvPr id="14" name="Left Arrow 13"/>
          <p:cNvSpPr/>
          <p:nvPr/>
        </p:nvSpPr>
        <p:spPr>
          <a:xfrm rot="13333431">
            <a:off x="2927358" y="2987664"/>
            <a:ext cx="442313" cy="598482"/>
          </a:xfrm>
          <a:prstGeom prst="leftArrow">
            <a:avLst/>
          </a:prstGeom>
          <a:solidFill>
            <a:srgbClr val="99EEFF"/>
          </a:solidFill>
          <a:effectLst>
            <a:outerShdw blurRad="40000" dist="23000" dir="5400000" rotWithShape="0">
              <a:srgbClr val="CCFFCC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39034" y="2501937"/>
            <a:ext cx="27195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 a 0 here</a:t>
            </a:r>
          </a:p>
          <a:p>
            <a:r>
              <a:rPr lang="en-US" dirty="0" smtClean="0"/>
              <a:t>(before start of sequences)</a:t>
            </a:r>
            <a:endParaRPr lang="en-US" dirty="0"/>
          </a:p>
        </p:txBody>
      </p:sp>
      <p:sp>
        <p:nvSpPr>
          <p:cNvPr id="15" name="Left Arrow 14"/>
          <p:cNvSpPr/>
          <p:nvPr/>
        </p:nvSpPr>
        <p:spPr>
          <a:xfrm rot="10800000">
            <a:off x="672017" y="3722307"/>
            <a:ext cx="1614258" cy="598482"/>
          </a:xfrm>
          <a:prstGeom prst="leftArrow">
            <a:avLst/>
          </a:prstGeom>
          <a:solidFill>
            <a:srgbClr val="FA980E"/>
          </a:solidFill>
          <a:effectLst>
            <a:outerShdw blurRad="40000" dist="23000" dir="5400000" rotWithShape="0">
              <a:srgbClr val="CCFFCC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0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98286" y="0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Global Alignment</a:t>
            </a:r>
            <a:r>
              <a:rPr lang="en-US" sz="3600" dirty="0" smtClean="0"/>
              <a:t>: Needleman-</a:t>
            </a:r>
            <a:r>
              <a:rPr lang="en-US" sz="3600" dirty="0" err="1" smtClean="0"/>
              <a:t>Wunsch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891581"/>
            <a:ext cx="9047238" cy="378763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3. Fill in scores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endParaRPr lang="en-US" b="1" dirty="0" smtClean="0">
              <a:solidFill>
                <a:srgbClr val="FA980E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69070" y="6504629"/>
            <a:ext cx="48651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rgbClr val="FA980E"/>
                </a:solidFill>
              </a:rPr>
              <a:t>Source</a:t>
            </a:r>
            <a:r>
              <a:rPr lang="en-US" sz="1100" dirty="0"/>
              <a:t>: https://</a:t>
            </a:r>
            <a:r>
              <a:rPr lang="en-US" sz="1100" dirty="0" err="1"/>
              <a:t>en.wikipedia.org</a:t>
            </a:r>
            <a:r>
              <a:rPr lang="en-US" sz="1100" dirty="0"/>
              <a:t>/wiki/Needleman%E2%80%93Wunsch_algorithm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62096" y="2606977"/>
            <a:ext cx="276124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Best score from left, above,</a:t>
            </a:r>
          </a:p>
          <a:p>
            <a:r>
              <a:rPr lang="en-US" dirty="0" smtClean="0"/>
              <a:t> or above-left</a:t>
            </a:r>
          </a:p>
          <a:p>
            <a:endParaRPr lang="en-US" dirty="0"/>
          </a:p>
          <a:p>
            <a:r>
              <a:rPr lang="en-US" dirty="0" smtClean="0"/>
              <a:t>+</a:t>
            </a:r>
          </a:p>
          <a:p>
            <a:endParaRPr lang="en-US" dirty="0"/>
          </a:p>
          <a:p>
            <a:r>
              <a:rPr lang="en-US" dirty="0" smtClean="0"/>
              <a:t>match/mismatch</a:t>
            </a:r>
          </a:p>
          <a:p>
            <a:r>
              <a:rPr lang="en-US" dirty="0" smtClean="0"/>
              <a:t>score if moving diagonally</a:t>
            </a:r>
          </a:p>
          <a:p>
            <a:endParaRPr lang="en-US" dirty="0"/>
          </a:p>
          <a:p>
            <a:r>
              <a:rPr lang="en-US" b="1" dirty="0" smtClean="0"/>
              <a:t>OR</a:t>
            </a:r>
          </a:p>
          <a:p>
            <a:endParaRPr lang="en-US" b="1" dirty="0"/>
          </a:p>
          <a:p>
            <a:r>
              <a:rPr lang="en-US" dirty="0" smtClean="0"/>
              <a:t>Gap penalty if moving up</a:t>
            </a:r>
          </a:p>
          <a:p>
            <a:r>
              <a:rPr lang="en-US" dirty="0" smtClean="0"/>
              <a:t>or down</a:t>
            </a:r>
            <a:endParaRPr lang="en-US" dirty="0"/>
          </a:p>
        </p:txBody>
      </p:sp>
      <p:pic>
        <p:nvPicPr>
          <p:cNvPr id="10" name="Picture 9" descr="Screen Shot 2017-01-25 at 3.53.2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398" y="2606977"/>
            <a:ext cx="2866269" cy="331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9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53869" y="6237122"/>
            <a:ext cx="4808502" cy="802321"/>
          </a:xfrm>
        </p:spPr>
        <p:txBody>
          <a:bodyPr>
            <a:normAutofit/>
          </a:bodyPr>
          <a:lstStyle/>
          <a:p>
            <a:pPr algn="l"/>
            <a:r>
              <a:rPr lang="en-US" sz="1200" dirty="0" smtClean="0">
                <a:solidFill>
                  <a:srgbClr val="CE7D0D"/>
                </a:solidFill>
              </a:rPr>
              <a:t>Source</a:t>
            </a:r>
            <a:r>
              <a:rPr lang="en-US" sz="1200" dirty="0">
                <a:solidFill>
                  <a:srgbClr val="CE7D0D"/>
                </a:solidFill>
              </a:rPr>
              <a:t>: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en.wikipedia.org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/wiki/Smith%E2%80%93Waterman_algorithm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041400"/>
            <a:ext cx="76200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23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98286" y="0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Global Alignment</a:t>
            </a:r>
            <a:r>
              <a:rPr lang="en-US" sz="3600" dirty="0" smtClean="0"/>
              <a:t>: Needleman-</a:t>
            </a:r>
            <a:r>
              <a:rPr lang="en-US" sz="3600" dirty="0" err="1" smtClean="0"/>
              <a:t>Wunsch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891581"/>
            <a:ext cx="9047238" cy="378763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3. Fill in scores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endParaRPr lang="en-US" b="1" dirty="0" smtClean="0">
              <a:solidFill>
                <a:srgbClr val="FA980E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69070" y="6504629"/>
            <a:ext cx="48651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rgbClr val="FA980E"/>
                </a:solidFill>
              </a:rPr>
              <a:t>Source</a:t>
            </a:r>
            <a:r>
              <a:rPr lang="en-US" sz="1100" dirty="0"/>
              <a:t>: https://</a:t>
            </a:r>
            <a:r>
              <a:rPr lang="en-US" sz="1100" dirty="0" err="1"/>
              <a:t>en.wikipedia.org</a:t>
            </a:r>
            <a:r>
              <a:rPr lang="en-US" sz="1100" dirty="0"/>
              <a:t>/wiki/Needleman%E2%80%93Wunsch_algorithm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62096" y="2606977"/>
            <a:ext cx="276124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Best score from left, above,</a:t>
            </a:r>
          </a:p>
          <a:p>
            <a:r>
              <a:rPr lang="en-US" dirty="0" smtClean="0"/>
              <a:t> or above-left</a:t>
            </a:r>
          </a:p>
          <a:p>
            <a:endParaRPr lang="en-US" dirty="0"/>
          </a:p>
          <a:p>
            <a:r>
              <a:rPr lang="en-US" dirty="0" smtClean="0"/>
              <a:t>+</a:t>
            </a:r>
          </a:p>
          <a:p>
            <a:endParaRPr lang="en-US" dirty="0"/>
          </a:p>
          <a:p>
            <a:r>
              <a:rPr lang="en-US" dirty="0" smtClean="0"/>
              <a:t>match/mismatch</a:t>
            </a:r>
          </a:p>
          <a:p>
            <a:r>
              <a:rPr lang="en-US" dirty="0" smtClean="0"/>
              <a:t>score if moving diagonally</a:t>
            </a:r>
          </a:p>
          <a:p>
            <a:endParaRPr lang="en-US" dirty="0"/>
          </a:p>
          <a:p>
            <a:r>
              <a:rPr lang="en-US" b="1" dirty="0" smtClean="0"/>
              <a:t>OR</a:t>
            </a:r>
          </a:p>
          <a:p>
            <a:endParaRPr lang="en-US" b="1" dirty="0"/>
          </a:p>
          <a:p>
            <a:r>
              <a:rPr lang="en-US" dirty="0" smtClean="0"/>
              <a:t>Gap penalty if moving up</a:t>
            </a:r>
          </a:p>
          <a:p>
            <a:r>
              <a:rPr lang="en-US" dirty="0" smtClean="0"/>
              <a:t>or down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594428"/>
            <a:ext cx="3882571" cy="388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30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338" y="-109750"/>
            <a:ext cx="8974662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Local Alignment: Smith-Waterman</a:t>
            </a:r>
            <a:endParaRPr lang="en-US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46472"/>
            <a:ext cx="6400800" cy="3787636"/>
          </a:xfrm>
        </p:spPr>
        <p:txBody>
          <a:bodyPr>
            <a:normAutofit/>
          </a:bodyPr>
          <a:lstStyle/>
          <a:p>
            <a:r>
              <a:rPr lang="en-US" dirty="0" smtClean="0"/>
              <a:t>Like Needleman-</a:t>
            </a:r>
            <a:r>
              <a:rPr lang="en-US" dirty="0" err="1" smtClean="0"/>
              <a:t>Wunsch</a:t>
            </a:r>
            <a:r>
              <a:rPr lang="en-US" dirty="0" smtClean="0"/>
              <a:t>, but...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pic>
        <p:nvPicPr>
          <p:cNvPr id="5" name="Picture 4" descr="Screen Shot 2017-01-26 at 8.41.44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00" y="2505529"/>
            <a:ext cx="79756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559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338" y="-109750"/>
            <a:ext cx="8974662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Local Alignment: Smith-Waterman</a:t>
            </a:r>
            <a:endParaRPr lang="en-US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46472"/>
            <a:ext cx="6400800" cy="3787636"/>
          </a:xfrm>
        </p:spPr>
        <p:txBody>
          <a:bodyPr>
            <a:normAutofit/>
          </a:bodyPr>
          <a:lstStyle/>
          <a:p>
            <a:r>
              <a:rPr lang="en-US" dirty="0" smtClean="0"/>
              <a:t>Like Needleman-</a:t>
            </a:r>
            <a:r>
              <a:rPr lang="en-US" dirty="0" err="1" smtClean="0"/>
              <a:t>Wunsch</a:t>
            </a:r>
            <a:r>
              <a:rPr lang="en-US" dirty="0" smtClean="0"/>
              <a:t>, but...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14600"/>
            <a:ext cx="9144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21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192629"/>
            <a:ext cx="8000361" cy="1470025"/>
          </a:xfrm>
        </p:spPr>
        <p:txBody>
          <a:bodyPr>
            <a:normAutofit/>
          </a:bodyPr>
          <a:lstStyle/>
          <a:p>
            <a:r>
              <a:rPr lang="en-US" u="sng" dirty="0" smtClean="0">
                <a:solidFill>
                  <a:srgbClr val="FA980E"/>
                </a:solidFill>
              </a:rPr>
              <a:t>Work-a-day python</a:t>
            </a:r>
            <a:endParaRPr lang="en-US" u="sng" dirty="0">
              <a:solidFill>
                <a:srgbClr val="CE7D0D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3680" y="2177323"/>
            <a:ext cx="210826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[Live]</a:t>
            </a:r>
          </a:p>
          <a:p>
            <a:endParaRPr lang="en-US" b="1" dirty="0" smtClean="0"/>
          </a:p>
          <a:p>
            <a:r>
              <a:rPr lang="en-US" b="1" dirty="0" err="1" smtClean="0"/>
              <a:t>dict</a:t>
            </a:r>
            <a:r>
              <a:rPr lang="en-US" b="1" dirty="0" smtClean="0"/>
              <a:t> review</a:t>
            </a:r>
          </a:p>
          <a:p>
            <a:endParaRPr lang="en-US" b="1" dirty="0" smtClean="0"/>
          </a:p>
          <a:p>
            <a:r>
              <a:rPr lang="en-US" b="1" dirty="0" smtClean="0"/>
              <a:t>list comprehensions</a:t>
            </a:r>
          </a:p>
          <a:p>
            <a:endParaRPr lang="en-US" b="1" dirty="0"/>
          </a:p>
          <a:p>
            <a:r>
              <a:rPr lang="en-US" b="1" dirty="0" err="1" smtClean="0"/>
              <a:t>defaultdicts</a:t>
            </a:r>
            <a:endParaRPr lang="en-US" b="1" dirty="0" smtClean="0"/>
          </a:p>
          <a:p>
            <a:endParaRPr lang="en-US" b="1" dirty="0" smtClean="0"/>
          </a:p>
          <a:p>
            <a:r>
              <a:rPr lang="en-US" b="1" dirty="0" err="1" smtClean="0"/>
              <a:t>itertools</a:t>
            </a:r>
            <a:endParaRPr lang="en-US" b="1" dirty="0" smtClean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2257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338" y="-109750"/>
            <a:ext cx="8974662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Local Alignment: Smith-Waterman</a:t>
            </a:r>
            <a:endParaRPr lang="en-US" dirty="0">
              <a:solidFill>
                <a:srgbClr val="CE7D0D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pic>
        <p:nvPicPr>
          <p:cNvPr id="8" name="Picture 7" descr="Screen Shot 2017-01-26 at 8.49.4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571" y="2420782"/>
            <a:ext cx="5987143" cy="422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97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52282" y="-109750"/>
            <a:ext cx="6418455" cy="147002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A980E"/>
                </a:solidFill>
              </a:rPr>
              <a:t>BLAST</a:t>
            </a:r>
            <a:r>
              <a:rPr lang="en-US" dirty="0" smtClean="0"/>
              <a:t>: Overview</a:t>
            </a:r>
            <a:endParaRPr lang="en-US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46472"/>
            <a:ext cx="6400800" cy="3787636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Seeding:</a:t>
            </a:r>
            <a:r>
              <a:rPr lang="en-US" b="1" dirty="0" smtClean="0"/>
              <a:t> </a:t>
            </a:r>
            <a:r>
              <a:rPr lang="en-US" dirty="0" smtClean="0"/>
              <a:t>Find ‘words’ (short sequences) in common. Controlled by word-size parameter W.</a:t>
            </a:r>
          </a:p>
          <a:p>
            <a:endParaRPr lang="en-US" dirty="0" smtClean="0"/>
          </a:p>
          <a:p>
            <a:r>
              <a:rPr lang="en-US" b="1" dirty="0" smtClean="0">
                <a:solidFill>
                  <a:srgbClr val="FA980E"/>
                </a:solidFill>
              </a:rPr>
              <a:t>Filtering: </a:t>
            </a:r>
            <a:r>
              <a:rPr lang="en-US" dirty="0" smtClean="0"/>
              <a:t>Only compare sequences with enough words in common.  Test alignment only in regions with enough words in common.</a:t>
            </a: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73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4208" y="6237122"/>
            <a:ext cx="4808502" cy="802321"/>
          </a:xfrm>
        </p:spPr>
        <p:txBody>
          <a:bodyPr>
            <a:normAutofit/>
          </a:bodyPr>
          <a:lstStyle/>
          <a:p>
            <a:pPr algn="l"/>
            <a:r>
              <a:rPr lang="en-US" sz="1200" dirty="0" smtClean="0">
                <a:solidFill>
                  <a:srgbClr val="CE7D0D"/>
                </a:solidFill>
              </a:rPr>
              <a:t>Source</a:t>
            </a:r>
            <a:r>
              <a:rPr lang="en-US" sz="1200" dirty="0">
                <a:solidFill>
                  <a:srgbClr val="CE7D0D"/>
                </a:solidFill>
              </a:rPr>
              <a:t>: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http://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resources.qiagenbioinformatics.com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/manuals/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clcmainworkbench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/current/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index.php?manual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=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Seeding.html</a:t>
            </a:r>
            <a:endParaRPr lang="en-US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97" y="1814435"/>
            <a:ext cx="9136980" cy="319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62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4208" y="6237122"/>
            <a:ext cx="4808502" cy="802321"/>
          </a:xfrm>
        </p:spPr>
        <p:txBody>
          <a:bodyPr>
            <a:normAutofit/>
          </a:bodyPr>
          <a:lstStyle/>
          <a:p>
            <a:pPr algn="l"/>
            <a:r>
              <a:rPr lang="en-US" sz="1200" dirty="0" smtClean="0">
                <a:solidFill>
                  <a:srgbClr val="CE7D0D"/>
                </a:solidFill>
              </a:rPr>
              <a:t>Source</a:t>
            </a:r>
            <a:r>
              <a:rPr lang="en-US" sz="1200" dirty="0">
                <a:solidFill>
                  <a:srgbClr val="CE7D0D"/>
                </a:solidFill>
              </a:rPr>
              <a:t>: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http://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resources.qiagenbioinformatics.com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/manuals/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clcmainworkbench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/current/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index.php?manual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=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Seeding.html</a:t>
            </a:r>
            <a:endParaRPr lang="en-US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1866900"/>
            <a:ext cx="63500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06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4208" y="6237122"/>
            <a:ext cx="4808502" cy="802321"/>
          </a:xfrm>
        </p:spPr>
        <p:txBody>
          <a:bodyPr>
            <a:normAutofit/>
          </a:bodyPr>
          <a:lstStyle/>
          <a:p>
            <a:pPr algn="l"/>
            <a:r>
              <a:rPr lang="en-US" sz="1200" dirty="0" smtClean="0">
                <a:solidFill>
                  <a:srgbClr val="CE7D0D"/>
                </a:solidFill>
              </a:rPr>
              <a:t>Source</a:t>
            </a:r>
            <a:r>
              <a:rPr lang="en-US" sz="1200" dirty="0">
                <a:solidFill>
                  <a:srgbClr val="CE7D0D"/>
                </a:solidFill>
              </a:rPr>
              <a:t>: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http://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resources.qiagenbioinformatics.com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/manuals/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clcmainworkbench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/current/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index.php?manual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=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Seeding.html</a:t>
            </a:r>
            <a:endParaRPr lang="en-US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22" y="2802393"/>
            <a:ext cx="8546850" cy="1418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10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35498" y="6091114"/>
            <a:ext cx="4808502" cy="802321"/>
          </a:xfrm>
        </p:spPr>
        <p:txBody>
          <a:bodyPr>
            <a:normAutofit/>
          </a:bodyPr>
          <a:lstStyle/>
          <a:p>
            <a:pPr algn="l"/>
            <a:r>
              <a:rPr lang="en-US" sz="1200" dirty="0" smtClean="0">
                <a:solidFill>
                  <a:srgbClr val="CE7D0D"/>
                </a:solidFill>
              </a:rPr>
              <a:t>Source</a:t>
            </a:r>
            <a:r>
              <a:rPr lang="en-US" sz="1200" dirty="0">
                <a:solidFill>
                  <a:srgbClr val="CE7D0D"/>
                </a:solidFill>
              </a:rPr>
              <a:t>: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en.wikipedia.org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/wiki/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Point_accepted_mutation</a:t>
            </a:r>
            <a:endParaRPr lang="en-US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783" y="358580"/>
            <a:ext cx="5588000" cy="29718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778000" y="3938292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Because the value {\</a:t>
            </a:r>
            <a:r>
              <a:rPr lang="en-US" dirty="0" err="1"/>
              <a:t>displaystyle</a:t>
            </a:r>
            <a:r>
              <a:rPr lang="en-US" dirty="0"/>
              <a:t> n} n in the </a:t>
            </a:r>
            <a:r>
              <a:rPr lang="en-US" dirty="0" err="1"/>
              <a:t>PAMn</a:t>
            </a:r>
            <a:r>
              <a:rPr lang="en-US" dirty="0"/>
              <a:t> matrix represents the number of mutations per 100 amino acids, which can be likened to a percentage of mutations, the term percentage accepted mutation is sometimes used.</a:t>
            </a:r>
          </a:p>
        </p:txBody>
      </p:sp>
    </p:spTree>
    <p:extLst>
      <p:ext uri="{BB962C8B-B14F-4D97-AF65-F5344CB8AC3E}">
        <p14:creationId xmlns:p14="http://schemas.microsoft.com/office/powerpoint/2010/main" val="4008476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53869" y="6237122"/>
            <a:ext cx="4808502" cy="802321"/>
          </a:xfrm>
        </p:spPr>
        <p:txBody>
          <a:bodyPr>
            <a:normAutofit/>
          </a:bodyPr>
          <a:lstStyle/>
          <a:p>
            <a:pPr algn="l"/>
            <a:r>
              <a:rPr lang="en-US" sz="1200" dirty="0" smtClean="0">
                <a:solidFill>
                  <a:srgbClr val="CE7D0D"/>
                </a:solidFill>
              </a:rPr>
              <a:t>Source</a:t>
            </a:r>
            <a:r>
              <a:rPr lang="en-US" sz="1200" dirty="0">
                <a:solidFill>
                  <a:srgbClr val="CE7D0D"/>
                </a:solidFill>
              </a:rPr>
              <a:t>: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en.wikipedia.org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/wiki/Smith%E2%80%93Waterman_algorithm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0"/>
            <a:ext cx="73087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058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6737" y="6361864"/>
            <a:ext cx="4808502" cy="802321"/>
          </a:xfrm>
        </p:spPr>
        <p:txBody>
          <a:bodyPr>
            <a:normAutofit/>
          </a:bodyPr>
          <a:lstStyle/>
          <a:p>
            <a:pPr algn="l"/>
            <a:r>
              <a:rPr lang="en-US" sz="1200" dirty="0" smtClean="0">
                <a:solidFill>
                  <a:srgbClr val="CE7D0D"/>
                </a:solidFill>
              </a:rPr>
              <a:t>Source</a:t>
            </a:r>
            <a:r>
              <a:rPr lang="en-US" sz="1200" dirty="0">
                <a:solidFill>
                  <a:srgbClr val="CE7D0D"/>
                </a:solidFill>
              </a:rPr>
              <a:t>: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en.wikipedia.org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/wiki/BLOSUM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8265"/>
            <a:ext cx="9144000" cy="504063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04857" y="1156545"/>
            <a:ext cx="29181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BLOSUM </a:t>
            </a:r>
          </a:p>
          <a:p>
            <a:r>
              <a:rPr lang="en-US" dirty="0" smtClean="0"/>
              <a:t>scoring matrix – an </a:t>
            </a:r>
            <a:r>
              <a:rPr lang="en-US" dirty="0" err="1" smtClean="0"/>
              <a:t>emprical</a:t>
            </a:r>
            <a:endParaRPr lang="en-US" dirty="0" smtClean="0"/>
          </a:p>
          <a:p>
            <a:r>
              <a:rPr lang="en-US" dirty="0" smtClean="0"/>
              <a:t>scoring matrix for amino acid</a:t>
            </a:r>
          </a:p>
          <a:p>
            <a:r>
              <a:rPr lang="en-US" dirty="0" smtClean="0"/>
              <a:t>alignment.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0" y="-218607"/>
            <a:ext cx="6418455" cy="147002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A980E"/>
                </a:solidFill>
              </a:rPr>
              <a:t>Scoring matrices</a:t>
            </a:r>
            <a:r>
              <a:rPr lang="en-US" dirty="0" smtClean="0"/>
              <a:t>: BLOSUM</a:t>
            </a:r>
            <a:endParaRPr lang="en-US" dirty="0">
              <a:solidFill>
                <a:srgbClr val="CE7D0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05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4208" y="6237122"/>
            <a:ext cx="4808502" cy="802321"/>
          </a:xfrm>
        </p:spPr>
        <p:txBody>
          <a:bodyPr>
            <a:normAutofit/>
          </a:bodyPr>
          <a:lstStyle/>
          <a:p>
            <a:pPr algn="l"/>
            <a:r>
              <a:rPr lang="en-US" sz="1200" dirty="0" smtClean="0">
                <a:solidFill>
                  <a:srgbClr val="CE7D0D"/>
                </a:solidFill>
              </a:rPr>
              <a:t>Source</a:t>
            </a:r>
            <a:r>
              <a:rPr lang="en-US" sz="1200" dirty="0">
                <a:solidFill>
                  <a:srgbClr val="CE7D0D"/>
                </a:solidFill>
              </a:rPr>
              <a:t>: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http://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resources.qiagenbioinformatics.com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/manuals/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clcmainworkbench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/current/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index.php?manual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=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Seeding.html</a:t>
            </a:r>
            <a:endParaRPr lang="en-US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75" y="812800"/>
            <a:ext cx="4445000" cy="5232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67762" y="1168043"/>
            <a:ext cx="33045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Limiting word size restricts</a:t>
            </a:r>
          </a:p>
          <a:p>
            <a:r>
              <a:rPr lang="en-US" dirty="0" smtClean="0"/>
              <a:t>the number of possible sequence</a:t>
            </a:r>
          </a:p>
          <a:p>
            <a:r>
              <a:rPr lang="en-US" dirty="0" smtClean="0"/>
              <a:t>pairs that have to be compared</a:t>
            </a:r>
          </a:p>
        </p:txBody>
      </p:sp>
    </p:spTree>
    <p:extLst>
      <p:ext uri="{BB962C8B-B14F-4D97-AF65-F5344CB8AC3E}">
        <p14:creationId xmlns:p14="http://schemas.microsoft.com/office/powerpoint/2010/main" val="368285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7170" y="207854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BLAST</a:t>
            </a:r>
            <a:r>
              <a:rPr lang="en-US" sz="3600" dirty="0" smtClean="0"/>
              <a:t>: Basic </a:t>
            </a:r>
            <a:r>
              <a:rPr lang="en-US" sz="3600" smtClean="0"/>
              <a:t>Local Alignment Search Tool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346472"/>
            <a:ext cx="9047238" cy="3787636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Goal: 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Search for a local alignment between a query sequence and one or more sequences in a sequence database</a:t>
            </a:r>
          </a:p>
          <a:p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     </a:t>
            </a:r>
            <a:r>
              <a:rPr lang="en-US" b="1" dirty="0" smtClean="0">
                <a:solidFill>
                  <a:srgbClr val="FA980E"/>
                </a:solidFill>
              </a:rPr>
              <a:t>Uses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:  </a:t>
            </a:r>
          </a:p>
          <a:p>
            <a:pPr algn="l"/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  </a:t>
            </a:r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</a:rPr>
              <a:t>a. Identify sets of putatively homologous sequences based on 		 </a:t>
            </a:r>
          </a:p>
          <a:p>
            <a:pPr algn="l"/>
            <a:r>
              <a:rPr lang="en-US" sz="26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</a:rPr>
              <a:t>                 sequence similarity </a:t>
            </a:r>
          </a:p>
          <a:p>
            <a:pPr algn="l"/>
            <a:r>
              <a:rPr lang="en-US" sz="2600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</a:rPr>
              <a:t>    b. Identify putative function of an unstudied gene</a:t>
            </a:r>
          </a:p>
          <a:p>
            <a:pPr algn="l"/>
            <a:r>
              <a:rPr lang="en-US" sz="26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</a:rPr>
              <a:t>             c. Identify which organism an unstudied gene came from</a:t>
            </a:r>
          </a:p>
          <a:p>
            <a:pPr algn="l"/>
            <a:r>
              <a:rPr lang="en-US" sz="2600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</a:rPr>
              <a:t>	   (but this is error-prone)</a:t>
            </a:r>
          </a:p>
          <a:p>
            <a:pPr algn="l"/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</a:rPr>
              <a:t>              d. find regions of similarity in known homologs</a:t>
            </a:r>
          </a:p>
          <a:p>
            <a:pPr algn="l"/>
            <a:r>
              <a:rPr lang="en-US" sz="2600" b="1" dirty="0">
                <a:solidFill>
                  <a:schemeClr val="bg1">
                    <a:lumMod val="50000"/>
                  </a:schemeClr>
                </a:solidFill>
              </a:rPr>
              <a:t>	 </a:t>
            </a:r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</a:rPr>
              <a:t>   e. Quantify identify sequence similarity</a:t>
            </a:r>
          </a:p>
          <a:p>
            <a:pPr algn="l"/>
            <a:endParaRPr lang="en-US" b="1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endParaRPr lang="en-US" b="1" dirty="0" smtClean="0">
              <a:solidFill>
                <a:srgbClr val="FA980E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68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7170" y="207854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BLAST</a:t>
            </a:r>
            <a:r>
              <a:rPr lang="en-US" sz="3600" dirty="0" smtClean="0"/>
              <a:t>: Basic </a:t>
            </a:r>
            <a:r>
              <a:rPr lang="en-US" sz="3600" smtClean="0"/>
              <a:t>Local Alignment Search Tool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346472"/>
            <a:ext cx="9047238" cy="378763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Online version</a:t>
            </a:r>
            <a:r>
              <a:rPr lang="en-US" b="1" dirty="0">
                <a:solidFill>
                  <a:srgbClr val="FA980E"/>
                </a:solidFill>
              </a:rPr>
              <a:t>:  </a:t>
            </a:r>
            <a:r>
              <a:rPr lang="en-US" b="1" dirty="0">
                <a:solidFill>
                  <a:schemeClr val="tx1"/>
                </a:solidFill>
              </a:rPr>
              <a:t>https://</a:t>
            </a:r>
            <a:r>
              <a:rPr lang="en-US" b="1" dirty="0" err="1">
                <a:solidFill>
                  <a:schemeClr val="tx1"/>
                </a:solidFill>
              </a:rPr>
              <a:t>blast.ncbi.nlm.nih.gov</a:t>
            </a:r>
            <a:r>
              <a:rPr lang="en-US" b="1" dirty="0">
                <a:solidFill>
                  <a:schemeClr val="tx1"/>
                </a:solidFill>
              </a:rPr>
              <a:t>/</a:t>
            </a:r>
            <a:r>
              <a:rPr lang="en-US" b="1" dirty="0" err="1">
                <a:solidFill>
                  <a:schemeClr val="tx1"/>
                </a:solidFill>
              </a:rPr>
              <a:t>Blast.cgi</a:t>
            </a:r>
            <a:r>
              <a:rPr lang="en-US" b="1" dirty="0">
                <a:solidFill>
                  <a:schemeClr val="tx1"/>
                </a:solidFill>
              </a:rPr>
              <a:t>	</a:t>
            </a:r>
            <a:endParaRPr lang="en-US" b="1" dirty="0" smtClean="0">
              <a:solidFill>
                <a:schemeClr val="tx1"/>
              </a:solidFill>
            </a:endParaRPr>
          </a:p>
        </p:txBody>
      </p:sp>
      <p:pic>
        <p:nvPicPr>
          <p:cNvPr id="4" name="Picture 3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434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7226"/>
            <a:ext cx="9144000" cy="610077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762" y="134901"/>
            <a:ext cx="9047238" cy="93067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Online version</a:t>
            </a:r>
            <a:r>
              <a:rPr lang="en-US" b="1" dirty="0">
                <a:solidFill>
                  <a:srgbClr val="FA980E"/>
                </a:solidFill>
              </a:rPr>
              <a:t>:  </a:t>
            </a:r>
            <a:r>
              <a:rPr lang="en-US" b="1" dirty="0">
                <a:solidFill>
                  <a:schemeClr val="tx1"/>
                </a:solidFill>
              </a:rPr>
              <a:t>https://</a:t>
            </a:r>
            <a:r>
              <a:rPr lang="en-US" b="1" dirty="0" err="1">
                <a:solidFill>
                  <a:schemeClr val="tx1"/>
                </a:solidFill>
              </a:rPr>
              <a:t>blast.ncbi.nlm.nih.gov</a:t>
            </a:r>
            <a:r>
              <a:rPr lang="en-US" b="1" dirty="0">
                <a:solidFill>
                  <a:schemeClr val="tx1"/>
                </a:solidFill>
              </a:rPr>
              <a:t>/</a:t>
            </a:r>
            <a:r>
              <a:rPr lang="en-US" b="1" dirty="0" err="1">
                <a:solidFill>
                  <a:schemeClr val="tx1"/>
                </a:solidFill>
              </a:rPr>
              <a:t>Blast.cgi</a:t>
            </a:r>
            <a:r>
              <a:rPr lang="en-US" b="1" dirty="0">
                <a:solidFill>
                  <a:schemeClr val="tx1"/>
                </a:solidFill>
              </a:rPr>
              <a:t>	</a:t>
            </a:r>
            <a:endParaRPr lang="en-US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3529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7226"/>
            <a:ext cx="9144000" cy="610077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762" y="134901"/>
            <a:ext cx="9047238" cy="93067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Online version</a:t>
            </a:r>
            <a:r>
              <a:rPr lang="en-US" b="1" dirty="0">
                <a:solidFill>
                  <a:srgbClr val="FA980E"/>
                </a:solidFill>
              </a:rPr>
              <a:t>:  </a:t>
            </a:r>
            <a:r>
              <a:rPr lang="en-US" b="1" dirty="0">
                <a:solidFill>
                  <a:schemeClr val="tx1"/>
                </a:solidFill>
              </a:rPr>
              <a:t>https://</a:t>
            </a:r>
            <a:r>
              <a:rPr lang="en-US" b="1" dirty="0" err="1">
                <a:solidFill>
                  <a:schemeClr val="tx1"/>
                </a:solidFill>
              </a:rPr>
              <a:t>blast.ncbi.nlm.nih.gov</a:t>
            </a:r>
            <a:r>
              <a:rPr lang="en-US" b="1" dirty="0">
                <a:solidFill>
                  <a:schemeClr val="tx1"/>
                </a:solidFill>
              </a:rPr>
              <a:t>/</a:t>
            </a:r>
            <a:r>
              <a:rPr lang="en-US" b="1" dirty="0" err="1">
                <a:solidFill>
                  <a:schemeClr val="tx1"/>
                </a:solidFill>
              </a:rPr>
              <a:t>Blast.cgi</a:t>
            </a:r>
            <a:r>
              <a:rPr lang="en-US" b="1" dirty="0">
                <a:solidFill>
                  <a:schemeClr val="tx1"/>
                </a:solidFill>
              </a:rPr>
              <a:t>	</a:t>
            </a:r>
            <a:endParaRPr lang="en-US" b="1" dirty="0" smtClean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33647" y="4667693"/>
            <a:ext cx="3094074" cy="1095154"/>
          </a:xfrm>
          <a:prstGeom prst="rect">
            <a:avLst/>
          </a:prstGeom>
          <a:noFill/>
          <a:ln w="158750">
            <a:solidFill>
              <a:srgbClr val="FA980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-1787114" y="207854"/>
            <a:ext cx="8950476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Exercise</a:t>
            </a:r>
            <a:r>
              <a:rPr lang="en-US" sz="3600" dirty="0" smtClean="0"/>
              <a:t>: Duck vs. Yeast</a:t>
            </a:r>
            <a:endParaRPr lang="en-US" sz="3600" dirty="0">
              <a:solidFill>
                <a:srgbClr val="CE7D0D"/>
              </a:solidFill>
            </a:endParaRPr>
          </a:p>
        </p:txBody>
      </p:sp>
      <p:pic>
        <p:nvPicPr>
          <p:cNvPr id="8" name="Picture 7" descr="BLASTd_thing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05"/>
            <a:ext cx="3513385" cy="6735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85" y="4383349"/>
            <a:ext cx="2202121" cy="220212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4085" y="6211669"/>
            <a:ext cx="1876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Structure of Duck </a:t>
            </a:r>
          </a:p>
          <a:p>
            <a:r>
              <a:rPr lang="en-US" dirty="0" smtClean="0"/>
              <a:t>- </a:t>
            </a:r>
            <a:r>
              <a:rPr lang="en-US" dirty="0" err="1" smtClean="0"/>
              <a:t>crystallin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085" y="2091364"/>
            <a:ext cx="3289300" cy="2463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8811" y="2091363"/>
            <a:ext cx="3837502" cy="254443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714030" y="6087623"/>
            <a:ext cx="3443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Saccharomyces </a:t>
            </a:r>
            <a:r>
              <a:rPr lang="en-US" i="1" dirty="0" err="1" smtClean="0"/>
              <a:t>cerevisiae</a:t>
            </a:r>
            <a:r>
              <a:rPr lang="en-US" i="1" dirty="0" smtClean="0"/>
              <a:t> </a:t>
            </a:r>
            <a:r>
              <a:rPr lang="en-US" dirty="0" smtClean="0"/>
              <a:t>(a yeast)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236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9250" y="1563562"/>
            <a:ext cx="8325293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>
                <a:latin typeface="AndaleMono" charset="0"/>
              </a:rPr>
              <a:t>makeblastdb</a:t>
            </a:r>
            <a:r>
              <a:rPr lang="en-US" sz="2800" b="1" dirty="0">
                <a:latin typeface="AndaleMono" charset="0"/>
              </a:rPr>
              <a:t> </a:t>
            </a:r>
            <a:r>
              <a:rPr lang="en-US" sz="2800" b="1" dirty="0" smtClean="0">
                <a:latin typeface="AndaleMono" charset="0"/>
              </a:rPr>
              <a:t>–in </a:t>
            </a:r>
            <a:r>
              <a:rPr lang="en-US" sz="2800" b="1" dirty="0" err="1" smtClean="0">
                <a:latin typeface="AndaleMono" charset="0"/>
              </a:rPr>
              <a:t>orf_trans</a:t>
            </a:r>
            <a:r>
              <a:rPr lang="en-US" sz="2800" dirty="0" err="1" smtClean="0">
                <a:latin typeface="AndaleMono" charset="0"/>
              </a:rPr>
              <a:t>.fasta</a:t>
            </a:r>
            <a:r>
              <a:rPr lang="en-US" sz="2800" dirty="0" smtClean="0">
                <a:latin typeface="AndaleMono" charset="0"/>
              </a:rPr>
              <a:t> </a:t>
            </a:r>
            <a:r>
              <a:rPr lang="en-US" sz="2800" b="1" dirty="0">
                <a:latin typeface="AndaleMono" charset="0"/>
              </a:rPr>
              <a:t>-</a:t>
            </a:r>
            <a:r>
              <a:rPr lang="en-US" sz="2800" b="1" dirty="0" err="1">
                <a:latin typeface="AndaleMono" charset="0"/>
              </a:rPr>
              <a:t>input_type</a:t>
            </a:r>
            <a:r>
              <a:rPr lang="en-US" sz="2800" dirty="0">
                <a:latin typeface="AndaleMono" charset="0"/>
              </a:rPr>
              <a:t> </a:t>
            </a:r>
            <a:r>
              <a:rPr lang="en-US" sz="2800" dirty="0" err="1">
                <a:latin typeface="AndaleMono" charset="0"/>
              </a:rPr>
              <a:t>fasta</a:t>
            </a:r>
            <a:r>
              <a:rPr lang="en-US" sz="2800" dirty="0">
                <a:latin typeface="AndaleMono" charset="0"/>
              </a:rPr>
              <a:t> </a:t>
            </a:r>
            <a:r>
              <a:rPr lang="en-US" sz="2800" b="1" dirty="0">
                <a:latin typeface="AndaleMono" charset="0"/>
              </a:rPr>
              <a:t>-</a:t>
            </a:r>
            <a:r>
              <a:rPr lang="en-US" sz="2800" b="1" dirty="0" err="1">
                <a:latin typeface="AndaleMono" charset="0"/>
              </a:rPr>
              <a:t>dbtype</a:t>
            </a:r>
            <a:r>
              <a:rPr lang="en-US" sz="2800" dirty="0">
                <a:latin typeface="AndaleMono" charset="0"/>
              </a:rPr>
              <a:t> </a:t>
            </a:r>
            <a:r>
              <a:rPr lang="en-US" sz="2800" dirty="0" err="1" smtClean="0">
                <a:latin typeface="AndaleMono" charset="0"/>
              </a:rPr>
              <a:t>prot</a:t>
            </a:r>
            <a:endParaRPr lang="en-US" sz="2800" dirty="0" smtClean="0">
              <a:latin typeface="AndaleMono" charset="0"/>
            </a:endParaRPr>
          </a:p>
          <a:p>
            <a:endParaRPr lang="en-US" dirty="0">
              <a:latin typeface="AndaleMono" charset="0"/>
            </a:endParaRPr>
          </a:p>
          <a:p>
            <a:endParaRPr lang="en-US" dirty="0" smtClean="0">
              <a:latin typeface="AndaleMono" charset="0"/>
            </a:endParaRPr>
          </a:p>
          <a:p>
            <a:r>
              <a:rPr lang="en-US" dirty="0" smtClean="0">
                <a:latin typeface="AndaleMono" charset="0"/>
              </a:rPr>
              <a:t>(You can find the yeast genome yourself here:</a:t>
            </a:r>
          </a:p>
          <a:p>
            <a:r>
              <a:rPr lang="en-US" dirty="0">
                <a:latin typeface="AndaleMono" charset="0"/>
                <a:hlinkClick r:id="rId2"/>
              </a:rPr>
              <a:t>http://downloads.yeastgenome.org/sequence/S288C_reference/orf_protein</a:t>
            </a:r>
            <a:r>
              <a:rPr lang="en-US" dirty="0" smtClean="0">
                <a:latin typeface="AndaleMono" charset="0"/>
                <a:hlinkClick r:id="rId2"/>
              </a:rPr>
              <a:t>/)</a:t>
            </a:r>
            <a:endParaRPr lang="en-US" dirty="0" smtClean="0">
              <a:latin typeface="AndaleMono" charset="0"/>
            </a:endParaRPr>
          </a:p>
          <a:p>
            <a:endParaRPr lang="en-US" dirty="0" smtClean="0">
              <a:latin typeface="AndaleMon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7712" y="212651"/>
            <a:ext cx="832683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Make a BLAST database from yeast translated genes (i.e. predicted protein sequences):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88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22162</TotalTime>
  <Words>702</Words>
  <Application>Microsoft Macintosh PowerPoint</Application>
  <PresentationFormat>On-screen Show (4:3)</PresentationFormat>
  <Paragraphs>165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AndaleMono</vt:lpstr>
      <vt:lpstr>Calibri</vt:lpstr>
      <vt:lpstr>Arial</vt:lpstr>
      <vt:lpstr>Office Theme</vt:lpstr>
      <vt:lpstr>BLAST’d things: search and alignment</vt:lpstr>
      <vt:lpstr>PowerPoint Presentation</vt:lpstr>
      <vt:lpstr>PowerPoint Presentation</vt:lpstr>
      <vt:lpstr>BLAST: Basic Local Alignment Search Tool</vt:lpstr>
      <vt:lpstr>BLAST: Basic Local Alignment Search Tool</vt:lpstr>
      <vt:lpstr>PowerPoint Presentation</vt:lpstr>
      <vt:lpstr>PowerPoint Presentation</vt:lpstr>
      <vt:lpstr>Exercise: Duck vs. Yeast</vt:lpstr>
      <vt:lpstr>PowerPoint Presentation</vt:lpstr>
      <vt:lpstr>PowerPoint Presentation</vt:lpstr>
      <vt:lpstr>BLAST: Basic Local Alignment Search Tool</vt:lpstr>
      <vt:lpstr>Exercise: What is going on?</vt:lpstr>
      <vt:lpstr>Global Alignment: Needleman-Wunsch</vt:lpstr>
      <vt:lpstr>Global Alignment: Needleman-Wunsch</vt:lpstr>
      <vt:lpstr>Global Alignment: Needleman-Wunsch</vt:lpstr>
      <vt:lpstr>Global Alignment: Needleman-Wunsch</vt:lpstr>
      <vt:lpstr>Global Alignment: Needleman-Wunsch</vt:lpstr>
      <vt:lpstr>Global Alignment: Needleman-Wunsch</vt:lpstr>
      <vt:lpstr>Global Alignment: Needleman-Wunsch</vt:lpstr>
      <vt:lpstr>Global Alignment: Needleman-Wunsch</vt:lpstr>
      <vt:lpstr>Local Alignment: Smith-Waterman</vt:lpstr>
      <vt:lpstr>Local Alignment: Smith-Waterman</vt:lpstr>
      <vt:lpstr>Work-a-day python</vt:lpstr>
      <vt:lpstr>Local Alignment: Smith-Waterman</vt:lpstr>
      <vt:lpstr>BLAST: Overview</vt:lpstr>
      <vt:lpstr>PowerPoint Presentation</vt:lpstr>
      <vt:lpstr>PowerPoint Presentation</vt:lpstr>
      <vt:lpstr>PowerPoint Presentation</vt:lpstr>
      <vt:lpstr>PowerPoint Presentation</vt:lpstr>
      <vt:lpstr>Scoring matrices: BLOSUM</vt:lpstr>
      <vt:lpstr>PowerPoint Presentation</vt:lpstr>
    </vt:vector>
  </TitlesOfParts>
  <Company>Oregon State University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Demo: Perspectives on Microbial Communities in Health and Disease </dc:title>
  <dc:creator>Jesse Zaneveld</dc:creator>
  <cp:lastModifiedBy>Jesse Zaneveld</cp:lastModifiedBy>
  <cp:revision>166</cp:revision>
  <dcterms:created xsi:type="dcterms:W3CDTF">2016-02-05T21:04:08Z</dcterms:created>
  <dcterms:modified xsi:type="dcterms:W3CDTF">2018-02-01T15:21:30Z</dcterms:modified>
</cp:coreProperties>
</file>